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90" r:id="rId5"/>
    <p:sldId id="294" r:id="rId6"/>
    <p:sldId id="262" r:id="rId7"/>
    <p:sldId id="270" r:id="rId8"/>
    <p:sldId id="271" r:id="rId9"/>
    <p:sldId id="273" r:id="rId10"/>
    <p:sldId id="274" r:id="rId11"/>
    <p:sldId id="29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3" autoAdjust="0"/>
  </p:normalViewPr>
  <p:slideViewPr>
    <p:cSldViewPr snapToGrid="0">
      <p:cViewPr varScale="1">
        <p:scale>
          <a:sx n="81" d="100"/>
          <a:sy n="81" d="100"/>
        </p:scale>
        <p:origin x="71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7EBE1-D609-4493-A1C2-F81601ACCE9B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B5015-A71D-4495-9F75-04443328B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4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9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84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92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92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0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4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33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20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82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6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1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55843-9E43-4BD7-A748-CF2259C9677A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9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38329"/>
            <a:ext cx="9144000" cy="19202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7. </a:t>
            </a:r>
            <a: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горя и утраты в контексте кризисных и экстремальных жизненных ситуаций </a:t>
            </a:r>
          </a:p>
        </p:txBody>
      </p:sp>
      <p:pic>
        <p:nvPicPr>
          <p:cNvPr id="2052" name="Picture 4" descr="https://avatars.mds.yandex.net/i?id=2d9a4228830cc574815fb76fee0ef35ced84d6f9-5228090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28" y="2322576"/>
            <a:ext cx="8787383" cy="459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90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i="1" u="sng" dirty="0">
                <a:solidFill>
                  <a:srgbClr val="0070C0"/>
                </a:solidFill>
              </a:rPr>
              <a:t>2. Стадия гнева и обиды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/>
              <a:t>Возникают обида и гнев в адрес тех, кто прямо или </a:t>
            </a:r>
            <a:r>
              <a:rPr lang="ru-RU" sz="1800" b="1" dirty="0" smtClean="0"/>
              <a:t>косвенно способствовал </a:t>
            </a:r>
            <a:r>
              <a:rPr lang="ru-RU" sz="1800" b="1" dirty="0"/>
              <a:t>утрате близкого или не предотвратил ее. </a:t>
            </a:r>
            <a:endParaRPr lang="ru-RU" sz="18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При этом обвинение </a:t>
            </a:r>
            <a:r>
              <a:rPr lang="ru-RU" sz="1800" b="1" dirty="0"/>
              <a:t>и гнев могут быть направлены на судьбу, на Бога, </a:t>
            </a:r>
            <a:r>
              <a:rPr lang="ru-RU" sz="1800" b="1" dirty="0" smtClean="0"/>
              <a:t>на людей</a:t>
            </a:r>
            <a:r>
              <a:rPr lang="ru-RU" sz="1800" b="1" dirty="0"/>
              <a:t>: врачей, родственников, друзей, коллег, на общество в </a:t>
            </a:r>
            <a:r>
              <a:rPr lang="ru-RU" sz="1800" b="1" dirty="0" smtClean="0"/>
              <a:t>целом</a:t>
            </a:r>
            <a:r>
              <a:rPr lang="ru-RU" sz="1800" b="1" dirty="0"/>
              <a:t>, на убийц. </a:t>
            </a:r>
            <a:endParaRPr lang="ru-RU" sz="18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Также </a:t>
            </a:r>
            <a:r>
              <a:rPr lang="ru-RU" sz="1800" b="1" dirty="0"/>
              <a:t>реакция гнева может быть направлена и </a:t>
            </a:r>
            <a:r>
              <a:rPr lang="ru-RU" sz="1800" b="1" dirty="0" smtClean="0"/>
              <a:t>на ушедшего</a:t>
            </a:r>
            <a:r>
              <a:rPr lang="ru-RU" sz="1800" b="1" dirty="0"/>
              <a:t>, и на самого человека. </a:t>
            </a:r>
            <a:endParaRPr lang="ru-RU" sz="18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Возникают </a:t>
            </a:r>
            <a:r>
              <a:rPr lang="ru-RU" sz="1800" b="1" dirty="0"/>
              <a:t>бесконечные </a:t>
            </a:r>
            <a:r>
              <a:rPr lang="ru-RU" sz="1800" b="1" dirty="0" smtClean="0"/>
              <a:t>вопросы «почему?».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Комплекс </a:t>
            </a:r>
            <a:r>
              <a:rPr lang="ru-RU" sz="1800" b="1" dirty="0"/>
              <a:t>негативных </a:t>
            </a:r>
            <a:r>
              <a:rPr lang="ru-RU" sz="1800" b="1" dirty="0" smtClean="0"/>
              <a:t>переживаний включает </a:t>
            </a:r>
            <a:r>
              <a:rPr lang="ru-RU" sz="1800" b="1" dirty="0"/>
              <a:t>негодование, озлобленность, раздражение</a:t>
            </a:r>
            <a:r>
              <a:rPr lang="ru-RU" sz="1800" b="1" dirty="0" smtClean="0"/>
              <a:t>,</a:t>
            </a:r>
            <a:r>
              <a:rPr lang="ru-RU" sz="1800" b="1" dirty="0"/>
              <a:t> обиду, зависть и, возможно, желание отомстить, может </a:t>
            </a:r>
            <a:r>
              <a:rPr lang="ru-RU" sz="1800" b="1" dirty="0" smtClean="0"/>
              <a:t>осложнять общение </a:t>
            </a:r>
            <a:r>
              <a:rPr lang="ru-RU" sz="1800" b="1" dirty="0"/>
              <a:t>горюющего с другими людьми: с родными и знакомыми, </a:t>
            </a:r>
            <a:r>
              <a:rPr lang="ru-RU" sz="1800" b="1" dirty="0" smtClean="0"/>
              <a:t>с официальными </a:t>
            </a:r>
            <a:r>
              <a:rPr lang="ru-RU" sz="1800" b="1" dirty="0"/>
              <a:t>лицами и властями</a:t>
            </a:r>
            <a:r>
              <a:rPr lang="ru-RU" sz="1800" b="1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u="sng" dirty="0" smtClean="0">
                <a:solidFill>
                  <a:srgbClr val="0070C0"/>
                </a:solidFill>
              </a:rPr>
              <a:t>3. </a:t>
            </a:r>
            <a:r>
              <a:rPr lang="ru-RU" sz="1800" b="1" i="1" u="sng" dirty="0" smtClean="0">
                <a:solidFill>
                  <a:srgbClr val="0070C0"/>
                </a:solidFill>
              </a:rPr>
              <a:t>Стадия вины и навязчивостей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Переживающие утрату нередко истязают себя многочисленными «если бы», «что, если» (Р. </a:t>
            </a:r>
            <a:r>
              <a:rPr lang="ru-RU" sz="1800" b="1" dirty="0" err="1" smtClean="0"/>
              <a:t>Моуди</a:t>
            </a:r>
            <a:r>
              <a:rPr lang="ru-RU" sz="1800" b="1" dirty="0" smtClean="0"/>
              <a:t>, Д. </a:t>
            </a:r>
            <a:r>
              <a:rPr lang="ru-RU" sz="1800" b="1" dirty="0" err="1" smtClean="0"/>
              <a:t>Аркэнджел</a:t>
            </a:r>
            <a:r>
              <a:rPr lang="ru-RU" sz="1800" b="1" dirty="0" smtClean="0"/>
              <a:t>, 2003), приобретающими порой навязчивый характер.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А.Д. </a:t>
            </a:r>
            <a:r>
              <a:rPr lang="ru-RU" sz="1800" b="1" dirty="0" err="1" smtClean="0"/>
              <a:t>Волфелт</a:t>
            </a:r>
            <a:r>
              <a:rPr lang="ru-RU" sz="1800" b="1" dirty="0" smtClean="0"/>
              <a:t> перечисляет основные </a:t>
            </a:r>
            <a:r>
              <a:rPr lang="ru-RU" sz="1800" b="1" i="1" dirty="0" smtClean="0"/>
              <a:t>формы </a:t>
            </a:r>
            <a:r>
              <a:rPr lang="ru-RU" sz="1800" b="1" i="1" dirty="0" smtClean="0">
                <a:solidFill>
                  <a:srgbClr val="0070C0"/>
                </a:solidFill>
              </a:rPr>
              <a:t>чувства вины, </a:t>
            </a:r>
            <a:r>
              <a:rPr lang="ru-RU" sz="1800" b="1" i="1" dirty="0" smtClean="0"/>
              <a:t>сопровождающие этот этап: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− вина выжившего – чувство, что вам следовало уйти вместо вашего любимого (Индия);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- вина облегчения – связанная с чувством облегчения от того, что близкий ушел, особенно, если близкий человек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smtClean="0"/>
              <a:t>      страдал перед смертью (онкология, деменция, инсульт);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/>
              <a:t>− вина радости – это вина по поводу чувства счастья, появляющегося вновь после того, как   любимый человек ушел    (болеющий онкологий и др.)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smtClean="0"/>
              <a:t>Пьер Жане описал клиническое поведение девочки, которая после смерти матери, за которой она ухаживала, не выходила на контакт, а продолжала механические действия руками, которые она совершала, ухаживая за ней. </a:t>
            </a:r>
            <a:r>
              <a:rPr lang="ru-RU" sz="1800" b="1" dirty="0" err="1" smtClean="0"/>
              <a:t>Т.е</a:t>
            </a:r>
            <a:r>
              <a:rPr lang="ru-RU" sz="1800" b="1" dirty="0" smtClean="0"/>
              <a:t> она не приняла ситуацию а продолжала жить в прошлом, а горе она не испытывала. Для нее смерть матери еще не случилась.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smtClean="0"/>
              <a:t>Ищет в толпе… . Звонок в дверь… </a:t>
            </a:r>
            <a:r>
              <a:rPr lang="ru-RU" sz="1800" b="1" dirty="0" err="1" smtClean="0"/>
              <a:t>Василюк</a:t>
            </a:r>
            <a:r>
              <a:rPr lang="ru-RU" sz="1800" b="1" dirty="0" smtClean="0"/>
              <a:t> – Спитак – отец похоронил брата, а дочь жива, голубь прилетел….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07095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5760" y="0"/>
            <a:ext cx="11576304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78291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</a:t>
            </a:r>
            <a:r>
              <a:rPr lang="ru-RU" sz="1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28313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544" y="100585"/>
            <a:ext cx="11387328" cy="147123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6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3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познакомить с 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собенностями п</a:t>
            </a: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сихологии горя и утраты в контексте кризисных и экстремальных жизненных ситуаций.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 smtClean="0"/>
              <a:t>Основные вопросы:</a:t>
            </a:r>
          </a:p>
          <a:p>
            <a:r>
              <a:rPr lang="ru-RU" b="1" dirty="0" smtClean="0"/>
              <a:t>Понятие утраты и горя.</a:t>
            </a:r>
          </a:p>
          <a:p>
            <a:r>
              <a:rPr lang="ru-RU" b="1" dirty="0" smtClean="0"/>
              <a:t>Теоретические основы горя.</a:t>
            </a:r>
          </a:p>
          <a:p>
            <a:r>
              <a:rPr lang="ru-RU" b="1" dirty="0" smtClean="0"/>
              <a:t>Особенности </a:t>
            </a:r>
            <a:r>
              <a:rPr lang="ru-RU" b="1" dirty="0"/>
              <a:t>переживания горя </a:t>
            </a:r>
            <a:r>
              <a:rPr lang="ru-RU" b="1" dirty="0" smtClean="0"/>
              <a:t> при  уходе (смерти) </a:t>
            </a:r>
            <a:r>
              <a:rPr lang="ru-RU" b="1" dirty="0"/>
              <a:t>близкого человека или разводе с </a:t>
            </a:r>
            <a:r>
              <a:rPr lang="ru-RU" b="1" dirty="0" smtClean="0"/>
              <a:t>супругом.</a:t>
            </a:r>
          </a:p>
          <a:p>
            <a:r>
              <a:rPr lang="ru-RU" b="1" dirty="0" smtClean="0"/>
              <a:t>Специфика горя в кризисных и экстремальных ситуациях.</a:t>
            </a:r>
          </a:p>
          <a:p>
            <a:r>
              <a:rPr lang="ru-RU" b="1" dirty="0" smtClean="0"/>
              <a:t>Этапы психологической помощи в соответствии с этапами переживания.</a:t>
            </a:r>
          </a:p>
          <a:p>
            <a:pPr marL="0" indent="0">
              <a:buNone/>
            </a:pPr>
            <a:endParaRPr lang="ru-RU" b="1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215402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       В условиях катастроф, войн, пандемий, личных потерь проблема </a:t>
            </a:r>
            <a:r>
              <a:rPr lang="ru-RU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утраты и горя </a:t>
            </a:r>
            <a:r>
              <a:rPr lang="ru-RU" sz="2400" b="1" dirty="0" smtClean="0"/>
              <a:t>становится одной из центральных в психологии кризисных и экстремальных ситуаций.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Утрата и горе </a:t>
            </a:r>
            <a:r>
              <a:rPr lang="ru-RU" sz="2400" b="1" dirty="0" smtClean="0"/>
              <a:t>-одни из самых глубоких и универсальных человеческих переживаний, затрагивающих    эмоциональную, когнитивную, телесную и духовную сферы личности.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Утрата </a:t>
            </a:r>
            <a:r>
              <a:rPr lang="ru-RU" sz="2400" b="1" dirty="0" smtClean="0"/>
              <a:t>–это объективный факт лишения чего-либо значимого (человека, статуса, возможностей, здоровья), т.е. того, что имело личностную значимость.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 В словарях русского языка  «утрата» и   «потеря» являются синонимами по общим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    характеристикам, однако   в понятие «утрата»    вкладывается оттенок тотальности,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    невозвратимости.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 Высказывание </a:t>
            </a:r>
            <a:r>
              <a:rPr lang="ru-RU" sz="2400" b="1" u="sng" dirty="0" smtClean="0"/>
              <a:t>«</a:t>
            </a:r>
            <a:r>
              <a:rPr lang="ru-RU" sz="2400" b="1" i="1" u="sng" dirty="0" smtClean="0"/>
              <a:t>утраченный </a:t>
            </a:r>
            <a:r>
              <a:rPr lang="ru-RU" sz="2400" b="1" u="sng" dirty="0" smtClean="0"/>
              <a:t>человек» </a:t>
            </a:r>
            <a:r>
              <a:rPr lang="ru-RU" sz="2400" b="1" dirty="0" smtClean="0"/>
              <a:t>означает то, что его уже никогда не вернуть.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 Оно используется в связи с безвозвратными  событиями (например, уходом).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Выражение </a:t>
            </a:r>
            <a:r>
              <a:rPr lang="ru-RU" sz="2400" b="1" u="sng" dirty="0" smtClean="0"/>
              <a:t>«</a:t>
            </a:r>
            <a:r>
              <a:rPr lang="ru-RU" sz="2400" b="1" i="1" u="sng" dirty="0" smtClean="0"/>
              <a:t>потерянный </a:t>
            </a:r>
            <a:r>
              <a:rPr lang="ru-RU" sz="2400" b="1" u="sng" dirty="0" smtClean="0"/>
              <a:t>человек» </a:t>
            </a:r>
            <a:r>
              <a:rPr lang="ru-RU" sz="2400" b="1" dirty="0" smtClean="0"/>
              <a:t>означает— это человек, который «потерял сам себя», не может вернуться к прежней жизни, не может существовать в  социуме («человек, потерянный для общества»), но речь не идет о смерти.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Люди, потерявшие близких, по этому поводу часто говорят: </a:t>
            </a:r>
            <a:r>
              <a:rPr lang="ru-RU" sz="2400" b="1" u="sng" dirty="0" smtClean="0">
                <a:solidFill>
                  <a:srgbClr val="0070C0"/>
                </a:solidFill>
              </a:rPr>
              <a:t>в потере есть надежда что-то найти, утрата — это навсегда.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u="sng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7310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24944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Психологическое содержание утраты: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крушение привычной картины мира;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нарушение чувства безопасности и смысла;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кризис идентичности (Кто Я теперь без него, нее?);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поиск нового равновесия.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В психологии </a:t>
            </a:r>
            <a:r>
              <a:rPr lang="ru-RU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«горе» </a:t>
            </a:r>
            <a:r>
              <a:rPr lang="ru-RU" b="1" dirty="0" smtClean="0"/>
              <a:t>обычно понимается как переживание  утраты.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Это сложный процесс, субъективная эмоционально-психическая реакция на утрату, включающая страдания, боль, печаль, тоску , возникающие в ответ на потерю значимого человека, ценности или смысла жизни.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Горе ставит перед человеком определенные задачи, которые необходимо решить, чтобы по-настоящему пережить утрату и   вернуться к жизни.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 </a:t>
            </a:r>
            <a:r>
              <a:rPr lang="ru-RU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феномен, свойственный только человеку, у животных не хоронят друг друга, они сами уходят в безлюдное место, где его никто не найдет.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З. Фрейд в работе </a:t>
            </a:r>
            <a:r>
              <a:rPr lang="ru-RU" b="1" u="sng" dirty="0" smtClean="0">
                <a:solidFill>
                  <a:srgbClr val="0070C0"/>
                </a:solidFill>
              </a:rPr>
              <a:t>«Печаль и меланхолия» </a:t>
            </a:r>
            <a:r>
              <a:rPr lang="ru-RU" b="1" dirty="0" smtClean="0"/>
              <a:t>ввел понятие «</a:t>
            </a:r>
            <a:r>
              <a:rPr lang="ru-RU" b="1" u="sng" dirty="0" smtClean="0">
                <a:solidFill>
                  <a:srgbClr val="0070C0"/>
                </a:solidFill>
              </a:rPr>
              <a:t>работа печали», </a:t>
            </a:r>
            <a:r>
              <a:rPr lang="ru-RU" b="1" dirty="0" smtClean="0"/>
              <a:t>которое  трансформировалось в «работу горя».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94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79224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u="sng" dirty="0" smtClean="0">
                <a:solidFill>
                  <a:srgbClr val="0070C0"/>
                </a:solidFill>
              </a:rPr>
              <a:t>Задачи горя: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Принятие реальности утраты;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Ощущение боли;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Новая адаптация к действительности;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Включение внутреннего ресурса, т.е. возвращение эмоциональной энергии, нужно продолжать жить;</a:t>
            </a:r>
            <a:endParaRPr lang="ru-RU" sz="24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Вопрос, связанный с поминанием или </a:t>
            </a:r>
            <a:r>
              <a:rPr lang="ru-RU" sz="2400" b="1" dirty="0" err="1" smtClean="0"/>
              <a:t>памятываем</a:t>
            </a:r>
            <a:r>
              <a:rPr lang="ru-RU" sz="2400" b="1" dirty="0" smtClean="0"/>
              <a:t>, т.е. мы не забываем человека.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В современной психологии можно встретить </a:t>
            </a:r>
            <a:r>
              <a:rPr lang="ru-RU" sz="2400" b="1" i="1" u="sng" dirty="0" smtClean="0">
                <a:solidFill>
                  <a:srgbClr val="0070C0"/>
                </a:solidFill>
              </a:rPr>
              <a:t>две точки зрения на процесс горя</a:t>
            </a:r>
            <a:r>
              <a:rPr lang="ru-RU" sz="2400" b="1" i="1" dirty="0" smtClean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u="sng" dirty="0" smtClean="0"/>
              <a:t>1. Горе – сугубо индивидуальный процесс, все люди переживают горе по-разному </a:t>
            </a:r>
            <a:r>
              <a:rPr lang="ru-RU" sz="2400" b="1" dirty="0" smtClean="0"/>
              <a:t>(Р. Фридман, </a:t>
            </a:r>
            <a:r>
              <a:rPr lang="ru-RU" sz="2400" b="1" dirty="0" err="1" smtClean="0"/>
              <a:t>Дж.В</a:t>
            </a:r>
            <a:r>
              <a:rPr lang="ru-RU" sz="2400" b="1" dirty="0" smtClean="0"/>
              <a:t>. Джеймс, А.Д. </a:t>
            </a:r>
            <a:r>
              <a:rPr lang="ru-RU" sz="2400" b="1" dirty="0" err="1" smtClean="0"/>
              <a:t>Волфелт</a:t>
            </a:r>
            <a:r>
              <a:rPr lang="ru-RU" sz="2400" b="1" dirty="0" smtClean="0"/>
              <a:t>):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1) не существует универсальных стадий </a:t>
            </a:r>
            <a:r>
              <a:rPr lang="ru-RU" sz="2400" b="1" dirty="0" err="1" smtClean="0"/>
              <a:t>горевания</a:t>
            </a:r>
            <a:r>
              <a:rPr lang="ru-RU" sz="2400" b="1" dirty="0" smtClean="0"/>
              <a:t>, каждый воспринимает потерю по-своему и испытывает по ее поводу особенные чувства;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2) каждому требуется свое по продолжительности время для переживания горя.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u="sng" dirty="0" smtClean="0"/>
              <a:t>2. Горе, несмотря на его неповторимость, имеет относительно общие закономерности протекания </a:t>
            </a:r>
            <a:r>
              <a:rPr lang="ru-RU" sz="2400" b="1" dirty="0" smtClean="0"/>
              <a:t>(С. </a:t>
            </a:r>
            <a:r>
              <a:rPr lang="ru-RU" sz="2400" b="1" dirty="0" err="1" smtClean="0"/>
              <a:t>Милднер</a:t>
            </a:r>
            <a:r>
              <a:rPr lang="ru-RU" sz="2400" b="1" dirty="0" smtClean="0"/>
              <a:t>, Р. </a:t>
            </a:r>
            <a:r>
              <a:rPr lang="ru-RU" sz="2400" b="1" dirty="0" err="1" smtClean="0"/>
              <a:t>Моуди</a:t>
            </a:r>
            <a:r>
              <a:rPr lang="ru-RU" sz="2400" b="1" dirty="0" smtClean="0"/>
              <a:t>):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1) существуют  общие этапы (стадии, фазы)переживания утраты;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2) на прохождение </a:t>
            </a:r>
            <a:r>
              <a:rPr lang="ru-RU" sz="2400" b="1" dirty="0" err="1" smtClean="0"/>
              <a:t>горевания</a:t>
            </a:r>
            <a:r>
              <a:rPr lang="ru-RU" sz="2400" b="1" dirty="0" smtClean="0"/>
              <a:t> требуется определенное время, колеблющееся от случая к случаю в известных пределах.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85289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33504" cy="6858000"/>
          </a:xfrm>
        </p:spPr>
        <p:txBody>
          <a:bodyPr>
            <a:normAutofit fontScale="92500"/>
          </a:bodyPr>
          <a:lstStyle/>
          <a:p>
            <a:r>
              <a:rPr lang="ru-RU" b="1" u="sng" dirty="0" smtClean="0">
                <a:solidFill>
                  <a:srgbClr val="0070C0"/>
                </a:solidFill>
              </a:rPr>
              <a:t>Теоретические основы горя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Классические модели:</a:t>
            </a:r>
          </a:p>
          <a:p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З.Фрейд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b="1" dirty="0" smtClean="0"/>
              <a:t>горе как процесс </a:t>
            </a:r>
            <a:r>
              <a:rPr lang="ru-RU" b="1" dirty="0" err="1" smtClean="0"/>
              <a:t>отвязывания</a:t>
            </a:r>
            <a:r>
              <a:rPr lang="ru-RU" b="1" dirty="0" smtClean="0"/>
              <a:t> </a:t>
            </a:r>
            <a:r>
              <a:rPr lang="ru-RU" b="1" dirty="0" err="1" smtClean="0"/>
              <a:t>либидозной</a:t>
            </a:r>
            <a:r>
              <a:rPr lang="ru-RU" b="1" dirty="0" smtClean="0"/>
              <a:t> энергии от утраченного объекта и ее переноса на новые объекты.</a:t>
            </a:r>
          </a:p>
          <a:p>
            <a:r>
              <a:rPr lang="ru-RU" b="1" u="sng" dirty="0" smtClean="0"/>
              <a:t>Э. </a:t>
            </a:r>
            <a:r>
              <a:rPr lang="ru-RU" b="1" u="sng" dirty="0" err="1" smtClean="0"/>
              <a:t>Линдеман</a:t>
            </a:r>
            <a:r>
              <a:rPr lang="ru-RU" b="1" u="sng" dirty="0" smtClean="0"/>
              <a:t>:</a:t>
            </a:r>
            <a:r>
              <a:rPr lang="ru-RU" b="1" dirty="0" smtClean="0"/>
              <a:t> горе как процесс психического реагирования на утрату;</a:t>
            </a:r>
          </a:p>
          <a:p>
            <a:r>
              <a:rPr lang="ru-RU" b="1" u="sng" dirty="0" smtClean="0"/>
              <a:t>Э. </a:t>
            </a:r>
            <a:r>
              <a:rPr lang="ru-RU" b="1" u="sng" dirty="0" err="1" smtClean="0"/>
              <a:t>Кюблер</a:t>
            </a:r>
            <a:r>
              <a:rPr lang="ru-RU" b="1" u="sng" dirty="0" smtClean="0"/>
              <a:t>-Росс</a:t>
            </a:r>
            <a:r>
              <a:rPr lang="ru-RU" b="1" dirty="0" smtClean="0"/>
              <a:t>: 5 стадий горя –отрицание, гнев, торг, депрессия, принятие;</a:t>
            </a:r>
          </a:p>
          <a:p>
            <a:r>
              <a:rPr lang="ru-RU" b="1" u="sng" dirty="0" smtClean="0"/>
              <a:t>Дж. </a:t>
            </a:r>
            <a:r>
              <a:rPr lang="ru-RU" b="1" u="sng" dirty="0" err="1" smtClean="0"/>
              <a:t>Боулби</a:t>
            </a:r>
            <a:r>
              <a:rPr lang="ru-RU" b="1" u="sng" dirty="0" smtClean="0"/>
              <a:t> </a:t>
            </a:r>
            <a:r>
              <a:rPr lang="ru-RU" b="1" dirty="0" smtClean="0"/>
              <a:t>(теория привязанности: утрата как нарушение эмоциональной связи, ведущей к внутреннему </a:t>
            </a:r>
            <a:r>
              <a:rPr lang="ru-RU" b="1" dirty="0" err="1" smtClean="0"/>
              <a:t>дезорганизующему</a:t>
            </a:r>
            <a:r>
              <a:rPr lang="ru-RU" b="1" dirty="0" smtClean="0"/>
              <a:t> кризису);</a:t>
            </a:r>
          </a:p>
          <a:p>
            <a:r>
              <a:rPr lang="ru-RU" b="1" u="sng" dirty="0" smtClean="0"/>
              <a:t>К. </a:t>
            </a:r>
            <a:r>
              <a:rPr lang="ru-RU" b="1" u="sng" dirty="0" err="1" smtClean="0"/>
              <a:t>Паркес</a:t>
            </a:r>
            <a:r>
              <a:rPr lang="ru-RU" b="1" u="sng" dirty="0" smtClean="0"/>
              <a:t>, </a:t>
            </a:r>
            <a:r>
              <a:rPr lang="ru-RU" b="1" u="sng" dirty="0" err="1" smtClean="0"/>
              <a:t>У.Уорден</a:t>
            </a:r>
            <a:r>
              <a:rPr lang="ru-RU" b="1" u="sng" dirty="0" smtClean="0"/>
              <a:t> </a:t>
            </a:r>
            <a:r>
              <a:rPr lang="ru-RU" b="1" dirty="0" smtClean="0"/>
              <a:t>–задачи </a:t>
            </a:r>
            <a:r>
              <a:rPr lang="ru-RU" b="1" dirty="0" err="1" smtClean="0"/>
              <a:t>горевания</a:t>
            </a:r>
            <a:r>
              <a:rPr lang="ru-RU" b="1" dirty="0" smtClean="0"/>
              <a:t> (принятие утраты, проживание боли, адаптация к новой реальности, переосмысление отношений с ушедшим.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Современные подходы:</a:t>
            </a:r>
          </a:p>
          <a:p>
            <a:r>
              <a:rPr lang="ru-RU" b="1" dirty="0" err="1" smtClean="0"/>
              <a:t>Когнитивно</a:t>
            </a:r>
            <a:r>
              <a:rPr lang="ru-RU" b="1" dirty="0" smtClean="0"/>
              <a:t>-поведенческий (изменение искаженных </a:t>
            </a:r>
            <a:r>
              <a:rPr lang="ru-RU" b="1" dirty="0" err="1" smtClean="0"/>
              <a:t>мыслей,поддерживающих</a:t>
            </a:r>
            <a:r>
              <a:rPr lang="ru-RU" b="1" dirty="0" smtClean="0"/>
              <a:t> стратегий);</a:t>
            </a:r>
          </a:p>
          <a:p>
            <a:r>
              <a:rPr lang="ru-RU" b="1" dirty="0" smtClean="0"/>
              <a:t>Экзистенциональный (смысл потери, поиск нового смысла жизни);</a:t>
            </a:r>
          </a:p>
          <a:p>
            <a:r>
              <a:rPr lang="ru-RU" b="1" dirty="0"/>
              <a:t>К</a:t>
            </a:r>
            <a:r>
              <a:rPr lang="ru-RU" b="1" dirty="0" smtClean="0"/>
              <a:t>ультурно-антропологический (традиции и ритуалы горя в разных культурах).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788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>
                <a:solidFill>
                  <a:srgbClr val="0070C0"/>
                </a:solidFill>
              </a:rPr>
              <a:t>Э.Линдеман: горе как процесс психического реагирования на утрату.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В результате наблюдения более ста пациентов, потерявших близких, он выдвинул несколько основных положений, касающихся переживания острого горя (</a:t>
            </a:r>
            <a:r>
              <a:rPr lang="ru-RU" sz="2000" b="1" dirty="0" err="1" smtClean="0"/>
              <a:t>Э.Линдеманн</a:t>
            </a:r>
            <a:r>
              <a:rPr lang="ru-RU" sz="2000" b="1" dirty="0" smtClean="0"/>
              <a:t>, 1993).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/>
              <a:t>1. Острое горе </a:t>
            </a:r>
            <a:r>
              <a:rPr lang="ru-RU" sz="2000" b="1" dirty="0" smtClean="0"/>
              <a:t>– это определенный синдром с психологической и соматической    симптоматикой.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/>
              <a:t>2. Этот синдром </a:t>
            </a:r>
            <a:r>
              <a:rPr lang="ru-RU" sz="2000" b="1" dirty="0" smtClean="0"/>
              <a:t>может возникать сразу же после кризисного события, он может быть отсроченным, может не проявляться или, наоборот, проявляться в чрезмерно подчеркнутом виде.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/>
              <a:t>3. Вместо типичного синдрома</a:t>
            </a:r>
            <a:r>
              <a:rPr lang="ru-RU" sz="2000" b="1" dirty="0" smtClean="0"/>
              <a:t> могут наблюдаться искаженные картины, каждая из которых представляет какой-нибудь особый аспект синдрома горя.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Э. </a:t>
            </a:r>
            <a:r>
              <a:rPr lang="ru-RU" sz="2000" b="1" dirty="0" err="1" smtClean="0"/>
              <a:t>Линдеманн</a:t>
            </a:r>
            <a:r>
              <a:rPr lang="ru-RU" sz="2000" b="1" dirty="0" smtClean="0"/>
              <a:t> перечисляет </a:t>
            </a:r>
            <a:r>
              <a:rPr lang="ru-RU" sz="20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шесть признаков или симптомов острого горя </a:t>
            </a:r>
            <a:r>
              <a:rPr lang="ru-RU" sz="2000" b="1" dirty="0" smtClean="0"/>
              <a:t>(1993):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   </a:t>
            </a:r>
            <a:r>
              <a:rPr lang="ru-RU" sz="2000" b="1" u="sng" dirty="0" smtClean="0"/>
              <a:t>1) физическое страдание: </a:t>
            </a:r>
            <a:r>
              <a:rPr lang="ru-RU" sz="2000" b="1" dirty="0" smtClean="0"/>
              <a:t>постоянные вздохи, жалобы на потерю сил, истощение, отсутствие аппетита;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   </a:t>
            </a:r>
            <a:r>
              <a:rPr lang="ru-RU" sz="2000" b="1" u="sng" dirty="0" smtClean="0"/>
              <a:t>2) изменение сознания: </a:t>
            </a:r>
            <a:r>
              <a:rPr lang="ru-RU" sz="2000" b="1" dirty="0" smtClean="0"/>
              <a:t>легкое чувство нереальности, ощущение увеличения эмоциональной дистанции,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 отделяющей горюющего от других людей, поглощенность образом умершего;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u="sng" dirty="0" smtClean="0"/>
              <a:t>   3) чувство вины: </a:t>
            </a:r>
            <a:r>
              <a:rPr lang="ru-RU" sz="2000" b="1" dirty="0" smtClean="0"/>
              <a:t>поиск в событиях, предшествующих уходу близкого, свидетельств того, что не сделал для умершего все, что мог; обвинение себя в невнимательности, преувеличение значимости своих малейших оплошностей;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   </a:t>
            </a:r>
            <a:r>
              <a:rPr lang="ru-RU" sz="2000" b="1" u="sng" dirty="0" smtClean="0"/>
              <a:t>4) враждебные реакции: </a:t>
            </a:r>
            <a:r>
              <a:rPr lang="ru-RU" sz="2000" b="1" dirty="0" smtClean="0"/>
              <a:t>утрата теплоты в отношениях с другими людьми, раздражение и злость в их адрес, желание, чтобы они не беспокоили;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u="sng" dirty="0" smtClean="0"/>
              <a:t>   5) утрата моделей поведения: </a:t>
            </a:r>
            <a:r>
              <a:rPr lang="ru-RU" sz="2000" b="1" dirty="0" smtClean="0"/>
              <a:t>торопливость, непоседливость, бесцельные движения, постоянные поиски какого-либо занятия и неспособность организовать его, потеря интереса к чему -бы то ни было;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   </a:t>
            </a:r>
            <a:r>
              <a:rPr lang="ru-RU" sz="2000" b="1" u="sng" dirty="0" smtClean="0"/>
              <a:t>6) появление у горюющего черт</a:t>
            </a:r>
            <a:r>
              <a:rPr lang="ru-RU" sz="2000" b="1" dirty="0" smtClean="0"/>
              <a:t>, симптомов последнего заболевания ушедшего, манеры поведения (находится уже на границе патологического реагирования).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39874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584" y="0"/>
            <a:ext cx="11923776" cy="6748272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srgbClr val="0070C0"/>
                </a:solidFill>
              </a:rPr>
              <a:t>Элизабет </a:t>
            </a:r>
            <a:r>
              <a:rPr lang="ru-RU" sz="2000" b="1" dirty="0" err="1">
                <a:solidFill>
                  <a:srgbClr val="0070C0"/>
                </a:solidFill>
              </a:rPr>
              <a:t>Кюблер</a:t>
            </a:r>
            <a:r>
              <a:rPr lang="ru-RU" sz="2000" b="1" dirty="0">
                <a:solidFill>
                  <a:srgbClr val="0070C0"/>
                </a:solidFill>
              </a:rPr>
              <a:t>-Росс </a:t>
            </a:r>
            <a:r>
              <a:rPr lang="ru-RU" sz="2000" b="1" dirty="0" smtClean="0"/>
              <a:t>разработала </a:t>
            </a:r>
            <a:r>
              <a:rPr lang="ru-RU" sz="2000" b="1" dirty="0"/>
              <a:t>первую стадиальную концепцию переживания утраты.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Выделенные ею стадии отражают </a:t>
            </a:r>
            <a:r>
              <a:rPr lang="ru-RU" sz="2000" b="1" dirty="0"/>
              <a:t>общую динамику </a:t>
            </a:r>
            <a:r>
              <a:rPr lang="ru-RU" sz="2000" b="1" dirty="0" smtClean="0"/>
              <a:t>реакций </a:t>
            </a:r>
            <a:r>
              <a:rPr lang="ru-RU" sz="2000" b="1" dirty="0"/>
              <a:t>на столкновение </a:t>
            </a:r>
            <a:r>
              <a:rPr lang="ru-RU" sz="2000" b="1" dirty="0" smtClean="0"/>
              <a:t>с уходом ( </a:t>
            </a:r>
            <a:r>
              <a:rPr lang="ru-RU" sz="2000" b="1" dirty="0"/>
              <a:t>2001).</a:t>
            </a:r>
          </a:p>
          <a:p>
            <a:pPr algn="just"/>
            <a:r>
              <a:rPr lang="ru-RU" sz="2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sz="20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Стадия шока и </a:t>
            </a:r>
            <a:r>
              <a:rPr lang="ru-RU" sz="20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отрицания  ( не может быть)</a:t>
            </a:r>
            <a:endParaRPr lang="ru-RU" sz="2000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000" b="1" dirty="0"/>
              <a:t>Характерны различные физиологические и </a:t>
            </a:r>
            <a:r>
              <a:rPr lang="ru-RU" sz="2000" b="1" dirty="0" smtClean="0"/>
              <a:t>поведенческие расстройства</a:t>
            </a:r>
            <a:r>
              <a:rPr lang="ru-RU" sz="2000" b="1" dirty="0"/>
              <a:t>: нарушение аппетита и сна, мышечная слабость, </a:t>
            </a:r>
            <a:r>
              <a:rPr lang="ru-RU" sz="2000" b="1" dirty="0" smtClean="0"/>
              <a:t>малоподвижность </a:t>
            </a:r>
            <a:r>
              <a:rPr lang="ru-RU" sz="2000" b="1" dirty="0"/>
              <a:t>либо суетливая активность.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Наблюдаются застывшее </a:t>
            </a:r>
            <a:r>
              <a:rPr lang="ru-RU" sz="2000" b="1" dirty="0"/>
              <a:t>выражение лица, </a:t>
            </a:r>
            <a:r>
              <a:rPr lang="ru-RU" sz="2000" b="1" dirty="0" smtClean="0"/>
              <a:t>невыразительная, немного запаздывающая </a:t>
            </a:r>
            <a:r>
              <a:rPr lang="ru-RU" sz="2000" b="1" dirty="0"/>
              <a:t>речь.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Если </a:t>
            </a:r>
            <a:r>
              <a:rPr lang="ru-RU" sz="2000" b="1" dirty="0"/>
              <a:t>утрата оказывается слишком </a:t>
            </a:r>
            <a:r>
              <a:rPr lang="ru-RU" sz="2000" b="1" dirty="0" smtClean="0"/>
              <a:t>ошеломляющей, следующие </a:t>
            </a:r>
            <a:r>
              <a:rPr lang="ru-RU" sz="2000" b="1" dirty="0"/>
              <a:t>за ней шоковое состояние и отрицание </a:t>
            </a:r>
            <a:r>
              <a:rPr lang="ru-RU" sz="2000" b="1" dirty="0" smtClean="0"/>
              <a:t>случившегося иногда </a:t>
            </a:r>
            <a:r>
              <a:rPr lang="ru-RU" sz="2000" b="1" dirty="0"/>
              <a:t>принимают парадоксальные формы, заставляющие </a:t>
            </a:r>
            <a:r>
              <a:rPr lang="ru-RU" sz="2000" b="1" dirty="0" smtClean="0"/>
              <a:t>окружающих </a:t>
            </a:r>
            <a:r>
              <a:rPr lang="ru-RU" sz="2000" b="1" dirty="0"/>
              <a:t>сомневаться в психическом здоровье </a:t>
            </a:r>
            <a:r>
              <a:rPr lang="ru-RU" sz="2000" b="1" dirty="0" smtClean="0"/>
              <a:t>человека, который находится в некой заморозке, оцепенение.</a:t>
            </a:r>
          </a:p>
          <a:p>
            <a:pPr algn="just"/>
            <a:r>
              <a:rPr lang="ru-RU" sz="2000" b="1" u="sng" dirty="0" smtClean="0"/>
              <a:t>Отрицание </a:t>
            </a:r>
            <a:r>
              <a:rPr lang="ru-RU" sz="2000" b="1" u="sng" dirty="0"/>
              <a:t>утраты может принимать следующие формы:</a:t>
            </a:r>
          </a:p>
          <a:p>
            <a:pPr algn="just"/>
            <a:r>
              <a:rPr lang="ru-RU" sz="2000" b="1" dirty="0"/>
              <a:t>− </a:t>
            </a:r>
            <a:r>
              <a:rPr lang="ru-RU" sz="2000" b="1" i="1" dirty="0"/>
              <a:t>установка на встречу </a:t>
            </a:r>
            <a:r>
              <a:rPr lang="ru-RU" sz="2000" b="1" dirty="0"/>
              <a:t>– когда продолжается ожидание и есть </a:t>
            </a:r>
            <a:r>
              <a:rPr lang="ru-RU" sz="2000" b="1" dirty="0" smtClean="0"/>
              <a:t>надежда</a:t>
            </a:r>
            <a:r>
              <a:rPr lang="ru-RU" sz="2000" b="1" dirty="0"/>
              <a:t>, что </a:t>
            </a:r>
            <a:r>
              <a:rPr lang="ru-RU" sz="2000" b="1" dirty="0" smtClean="0"/>
              <a:t>ушедший вернется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− </a:t>
            </a:r>
            <a:r>
              <a:rPr lang="ru-RU" sz="2000" b="1" i="1" dirty="0"/>
              <a:t>иллюзия присутствия </a:t>
            </a:r>
            <a:r>
              <a:rPr lang="ru-RU" sz="2000" b="1" dirty="0"/>
              <a:t>– возможны зрительные и слуховые </a:t>
            </a:r>
            <a:r>
              <a:rPr lang="ru-RU" sz="2000" b="1" dirty="0" smtClean="0"/>
              <a:t>галлюцинации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− </a:t>
            </a:r>
            <a:r>
              <a:rPr lang="ru-RU" sz="2000" b="1" i="1" dirty="0"/>
              <a:t>продолжение общения </a:t>
            </a:r>
            <a:r>
              <a:rPr lang="ru-RU" sz="2000" b="1" dirty="0"/>
              <a:t>– разговор с </a:t>
            </a:r>
            <a:r>
              <a:rPr lang="ru-RU" sz="2000" b="1" dirty="0" smtClean="0"/>
              <a:t>ушедшим, </a:t>
            </a:r>
            <a:r>
              <a:rPr lang="ru-RU" sz="2000" b="1" dirty="0"/>
              <a:t>повторное </a:t>
            </a:r>
            <a:r>
              <a:rPr lang="ru-RU" sz="2000" b="1" dirty="0" smtClean="0"/>
              <a:t>проживание </a:t>
            </a:r>
            <a:r>
              <a:rPr lang="ru-RU" sz="2000" b="1" dirty="0"/>
              <a:t>связанных с ним событий, </a:t>
            </a:r>
            <a:r>
              <a:rPr lang="ru-RU" sz="2000" b="1" dirty="0" smtClean="0"/>
              <a:t>  </a:t>
            </a:r>
          </a:p>
          <a:p>
            <a:pPr marL="0" indent="0" algn="just">
              <a:buNone/>
            </a:pPr>
            <a:r>
              <a:rPr lang="ru-RU" sz="2000" b="1" dirty="0" smtClean="0"/>
              <a:t>      общение </a:t>
            </a:r>
            <a:r>
              <a:rPr lang="ru-RU" sz="2000" b="1" dirty="0"/>
              <a:t>с ушедшим во сне;</a:t>
            </a:r>
          </a:p>
          <a:p>
            <a:pPr algn="just"/>
            <a:r>
              <a:rPr lang="ru-RU" sz="2000" b="1" dirty="0"/>
              <a:t>− </a:t>
            </a:r>
            <a:r>
              <a:rPr lang="ru-RU" sz="2000" b="1" i="1" dirty="0"/>
              <a:t>забывание утраты </a:t>
            </a:r>
            <a:r>
              <a:rPr lang="ru-RU" sz="2000" b="1" dirty="0"/>
              <a:t>– когда в планах на будущее участвует </a:t>
            </a:r>
            <a:r>
              <a:rPr lang="ru-RU" sz="2000" b="1" dirty="0" smtClean="0"/>
              <a:t>ушедший;</a:t>
            </a:r>
            <a:endParaRPr lang="ru-RU" sz="2000" b="1" dirty="0"/>
          </a:p>
          <a:p>
            <a:pPr algn="just"/>
            <a:r>
              <a:rPr lang="ru-RU" sz="2000" b="1" dirty="0"/>
              <a:t>− </a:t>
            </a:r>
            <a:r>
              <a:rPr lang="ru-RU" sz="2000" b="1" i="1" dirty="0"/>
              <a:t>культ </a:t>
            </a:r>
            <a:r>
              <a:rPr lang="ru-RU" sz="2000" b="1" i="1" dirty="0" smtClean="0"/>
              <a:t>ушедшего </a:t>
            </a:r>
            <a:r>
              <a:rPr lang="ru-RU" sz="2000" b="1" dirty="0"/>
              <a:t>– сохранение в неприкосновенности комнаты </a:t>
            </a:r>
            <a:r>
              <a:rPr lang="ru-RU" sz="2000" b="1" dirty="0" smtClean="0"/>
              <a:t>и вещей.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81265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4296</TotalTime>
  <Words>1781</Words>
  <Application>Microsoft Office PowerPoint</Application>
  <PresentationFormat>Широкоэкранный</PresentationFormat>
  <Paragraphs>125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Лекция 7. Психология горя и утраты в контексте кризисных и экстремальных жизненных ситуаций </vt:lpstr>
      <vt:lpstr>Рекомендуемая литература: </vt:lpstr>
      <vt:lpstr> Цель: познакомить с особенностями психологии горя и утраты в контексте кризисных и экстремальных жизненных ситуаций.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7. Психология горя и утраты в контексте кризисных и экстремальных жизненных ситуаций </dc:title>
  <dc:creator>MASTER</dc:creator>
  <cp:lastModifiedBy>MASTER</cp:lastModifiedBy>
  <cp:revision>181</cp:revision>
  <dcterms:created xsi:type="dcterms:W3CDTF">2025-10-09T15:23:24Z</dcterms:created>
  <dcterms:modified xsi:type="dcterms:W3CDTF">2025-10-12T15:07:23Z</dcterms:modified>
</cp:coreProperties>
</file>